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6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5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1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1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6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3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AB3BC-6F33-47FB-BE53-7DC7A79AFBB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419F-9C63-4AC1-BB4C-53CA254A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Straight Arrow Connector 171"/>
          <p:cNvCxnSpPr/>
          <p:nvPr/>
        </p:nvCxnSpPr>
        <p:spPr>
          <a:xfrm flipV="1">
            <a:off x="7907025" y="1695995"/>
            <a:ext cx="2091382" cy="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764822" y="1117466"/>
            <a:ext cx="1" cy="453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842184" y="1532446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submits project proposal to NURail</a:t>
            </a:r>
            <a:endParaRPr lang="en-US" sz="1200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1833946" y="2941116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Project proposal sent to TAC for review</a:t>
            </a:r>
            <a:endParaRPr lang="en-US" sz="12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6585" y="2389181"/>
            <a:ext cx="8237" cy="55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9215" y="1532446"/>
            <a:ext cx="1507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Occurs at least </a:t>
            </a:r>
            <a:r>
              <a:rPr lang="en-US" sz="1100" dirty="0" smtClean="0">
                <a:solidFill>
                  <a:srgbClr val="FF0000"/>
                </a:solidFill>
              </a:rPr>
              <a:t>90 </a:t>
            </a:r>
            <a:r>
              <a:rPr lang="en-US" sz="1100" dirty="0" smtClean="0">
                <a:solidFill>
                  <a:srgbClr val="FF0000"/>
                </a:solidFill>
              </a:rPr>
              <a:t>days prior to start of project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092" y="3233560"/>
            <a:ext cx="14760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Sent to TAC no later than </a:t>
            </a:r>
            <a:r>
              <a:rPr lang="en-US" sz="1100" dirty="0" smtClean="0">
                <a:solidFill>
                  <a:srgbClr val="FF0000"/>
                </a:solidFill>
              </a:rPr>
              <a:t>15 days </a:t>
            </a:r>
            <a:r>
              <a:rPr lang="en-US" sz="1100" dirty="0" smtClean="0">
                <a:solidFill>
                  <a:srgbClr val="FF0000"/>
                </a:solidFill>
              </a:rPr>
              <a:t>after  receiving from PI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380868" y="3575234"/>
            <a:ext cx="407765" cy="1155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380868" y="1960813"/>
            <a:ext cx="411889" cy="1682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Process 41"/>
          <p:cNvSpPr/>
          <p:nvPr/>
        </p:nvSpPr>
        <p:spPr>
          <a:xfrm>
            <a:off x="1842184" y="4349786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TAC completes review and project added to active list</a:t>
            </a:r>
            <a:endParaRPr lang="en-US" sz="12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64822" y="3800772"/>
            <a:ext cx="8237" cy="55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4597" y="4551015"/>
            <a:ext cx="1668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TAC review done </a:t>
            </a:r>
            <a:r>
              <a:rPr lang="en-US" sz="1100" dirty="0" smtClean="0">
                <a:solidFill>
                  <a:srgbClr val="FF0000"/>
                </a:solidFill>
              </a:rPr>
              <a:t>within </a:t>
            </a:r>
            <a:r>
              <a:rPr lang="en-US" sz="1100" dirty="0" smtClean="0">
                <a:solidFill>
                  <a:srgbClr val="FF0000"/>
                </a:solidFill>
              </a:rPr>
              <a:t>30 days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339678" y="4935271"/>
            <a:ext cx="453078" cy="29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Process 46"/>
          <p:cNvSpPr/>
          <p:nvPr/>
        </p:nvSpPr>
        <p:spPr>
          <a:xfrm>
            <a:off x="1850420" y="5659601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completes project description form and submits to NURail</a:t>
            </a:r>
            <a:endParaRPr lang="en-US" sz="12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760703" y="5107666"/>
            <a:ext cx="8237" cy="55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4597" y="5734340"/>
            <a:ext cx="1507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PI </a:t>
            </a:r>
            <a:r>
              <a:rPr lang="en-US" sz="1100" dirty="0" smtClean="0">
                <a:solidFill>
                  <a:srgbClr val="FF0000"/>
                </a:solidFill>
              </a:rPr>
              <a:t>completes </a:t>
            </a:r>
            <a:r>
              <a:rPr lang="en-US" sz="1100" dirty="0" smtClean="0">
                <a:solidFill>
                  <a:srgbClr val="FF0000"/>
                </a:solidFill>
              </a:rPr>
              <a:t>project description </a:t>
            </a:r>
            <a:r>
              <a:rPr lang="en-US" sz="1100" dirty="0" smtClean="0">
                <a:solidFill>
                  <a:srgbClr val="FF0000"/>
                </a:solidFill>
              </a:rPr>
              <a:t>form within </a:t>
            </a:r>
            <a:r>
              <a:rPr lang="en-US" sz="1100" dirty="0" smtClean="0">
                <a:solidFill>
                  <a:srgbClr val="FF0000"/>
                </a:solidFill>
              </a:rPr>
              <a:t>15 days after request for document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504432" y="6195068"/>
            <a:ext cx="284201" cy="74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Process 50"/>
          <p:cNvSpPr/>
          <p:nvPr/>
        </p:nvSpPr>
        <p:spPr>
          <a:xfrm>
            <a:off x="4206445" y="1166683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Project description added to </a:t>
            </a:r>
            <a:r>
              <a:rPr lang="en-US" sz="1200" b="1" dirty="0" err="1" smtClean="0"/>
              <a:t>RiP</a:t>
            </a:r>
            <a:r>
              <a:rPr lang="en-US" sz="1200" b="1" dirty="0" smtClean="0"/>
              <a:t> database and posted on NURail website</a:t>
            </a:r>
            <a:endParaRPr lang="en-US" sz="1200" b="1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572127" y="6087968"/>
            <a:ext cx="255369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3840761" y="1595050"/>
            <a:ext cx="3211" cy="44929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1" idx="1"/>
          </p:cNvCxnSpPr>
          <p:nvPr/>
        </p:nvCxnSpPr>
        <p:spPr>
          <a:xfrm>
            <a:off x="3843972" y="1595050"/>
            <a:ext cx="3624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Process 59"/>
          <p:cNvSpPr/>
          <p:nvPr/>
        </p:nvSpPr>
        <p:spPr>
          <a:xfrm>
            <a:off x="4206445" y="2575353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updates project description/provides status report coincident with NURail semi-annul reporting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190081" y="475206"/>
            <a:ext cx="18820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RPC completes within 15 days after </a:t>
            </a:r>
            <a:r>
              <a:rPr lang="en-US" sz="1100" dirty="0" smtClean="0">
                <a:solidFill>
                  <a:srgbClr val="FF0000"/>
                </a:solidFill>
              </a:rPr>
              <a:t>form completed by PI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146371" y="978244"/>
            <a:ext cx="0" cy="1265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430358" y="3516467"/>
            <a:ext cx="1941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Due within </a:t>
            </a:r>
            <a:r>
              <a:rPr lang="en-US" sz="1100" dirty="0" smtClean="0">
                <a:solidFill>
                  <a:srgbClr val="FF0000"/>
                </a:solidFill>
              </a:rPr>
              <a:t>15 </a:t>
            </a:r>
            <a:r>
              <a:rPr lang="en-US" sz="1100" dirty="0" smtClean="0">
                <a:solidFill>
                  <a:srgbClr val="FF0000"/>
                </a:solidFill>
              </a:rPr>
              <a:t>days of request from RPC, done on a semi-annual basis, and continued until project completion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129083" y="2023418"/>
            <a:ext cx="8237" cy="55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Decision 68"/>
          <p:cNvSpPr/>
          <p:nvPr/>
        </p:nvSpPr>
        <p:spPr>
          <a:xfrm>
            <a:off x="7147350" y="3717330"/>
            <a:ext cx="1828804" cy="15404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Will project be completed by proposed  or revised end date?</a:t>
            </a:r>
            <a:endParaRPr lang="en-US" sz="1100" b="1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5129084" y="2860588"/>
            <a:ext cx="8236" cy="1606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69" idx="1"/>
          </p:cNvCxnSpPr>
          <p:nvPr/>
        </p:nvCxnSpPr>
        <p:spPr>
          <a:xfrm>
            <a:off x="5137320" y="4466968"/>
            <a:ext cx="2010030" cy="2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5" idx="1"/>
          </p:cNvCxnSpPr>
          <p:nvPr/>
        </p:nvCxnSpPr>
        <p:spPr>
          <a:xfrm flipH="1" flipV="1">
            <a:off x="5294414" y="3516467"/>
            <a:ext cx="135944" cy="3847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9" idx="2"/>
          </p:cNvCxnSpPr>
          <p:nvPr/>
        </p:nvCxnSpPr>
        <p:spPr>
          <a:xfrm>
            <a:off x="8061752" y="5257806"/>
            <a:ext cx="0" cy="382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132" idx="1"/>
          </p:cNvCxnSpPr>
          <p:nvPr/>
        </p:nvCxnSpPr>
        <p:spPr>
          <a:xfrm flipH="1" flipV="1">
            <a:off x="5860311" y="5630047"/>
            <a:ext cx="2201441" cy="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201025" y="5494464"/>
            <a:ext cx="366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4076700" y="3001587"/>
            <a:ext cx="0" cy="3209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60" idx="1"/>
          </p:cNvCxnSpPr>
          <p:nvPr/>
        </p:nvCxnSpPr>
        <p:spPr>
          <a:xfrm>
            <a:off x="4076700" y="3001587"/>
            <a:ext cx="129745" cy="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69" idx="0"/>
          </p:cNvCxnSpPr>
          <p:nvPr/>
        </p:nvCxnSpPr>
        <p:spPr>
          <a:xfrm flipV="1">
            <a:off x="8061752" y="2860588"/>
            <a:ext cx="0" cy="85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8152240" y="3585436"/>
            <a:ext cx="415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sp>
        <p:nvSpPr>
          <p:cNvPr id="116" name="Flowchart: Process 115"/>
          <p:cNvSpPr/>
          <p:nvPr/>
        </p:nvSpPr>
        <p:spPr>
          <a:xfrm>
            <a:off x="7108212" y="2681593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 submits </a:t>
            </a:r>
            <a:r>
              <a:rPr lang="en-US" sz="1200" b="1" dirty="0" smtClean="0"/>
              <a:t>draft </a:t>
            </a:r>
            <a:r>
              <a:rPr lang="en-US" sz="1200" b="1" dirty="0" smtClean="0"/>
              <a:t>of the final report </a:t>
            </a:r>
            <a:r>
              <a:rPr lang="en-US" sz="1200" b="1" dirty="0" smtClean="0"/>
              <a:t>to NURail for review</a:t>
            </a:r>
            <a:endParaRPr lang="en-US" sz="12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9291608" y="4183118"/>
            <a:ext cx="2033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RPC sends reminders to PI about due date for final report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19" name="Straight Arrow Connector 118"/>
          <p:cNvCxnSpPr>
            <a:stCxn id="117" idx="1"/>
          </p:cNvCxnSpPr>
          <p:nvPr/>
        </p:nvCxnSpPr>
        <p:spPr>
          <a:xfrm flipH="1">
            <a:off x="9039226" y="4398562"/>
            <a:ext cx="252382" cy="846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8891558" y="5240393"/>
            <a:ext cx="18682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PI sends request for extension to NURail within 15 days of original end date.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21" name="Straight Arrow Connector 120"/>
          <p:cNvCxnSpPr>
            <a:stCxn id="120" idx="1"/>
            <a:endCxn id="104" idx="3"/>
          </p:cNvCxnSpPr>
          <p:nvPr/>
        </p:nvCxnSpPr>
        <p:spPr>
          <a:xfrm flipH="1">
            <a:off x="8567738" y="5540475"/>
            <a:ext cx="323820" cy="847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Decision 131"/>
          <p:cNvSpPr/>
          <p:nvPr/>
        </p:nvSpPr>
        <p:spPr>
          <a:xfrm>
            <a:off x="5860311" y="4859809"/>
            <a:ext cx="1828804" cy="15404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Will project be extended to another NURail grant?</a:t>
            </a:r>
            <a:endParaRPr lang="en-US" sz="1100" b="1" dirty="0"/>
          </a:p>
        </p:txBody>
      </p:sp>
      <p:cxnSp>
        <p:nvCxnSpPr>
          <p:cNvPr id="133" name="Straight Connector 132"/>
          <p:cNvCxnSpPr>
            <a:stCxn id="132" idx="2"/>
          </p:cNvCxnSpPr>
          <p:nvPr/>
        </p:nvCxnSpPr>
        <p:spPr>
          <a:xfrm>
            <a:off x="6774713" y="6400285"/>
            <a:ext cx="0" cy="176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lowchart: Process 133"/>
          <p:cNvSpPr/>
          <p:nvPr/>
        </p:nvSpPr>
        <p:spPr>
          <a:xfrm>
            <a:off x="4192283" y="5950869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 submits interim report to NURail</a:t>
            </a:r>
            <a:endParaRPr lang="en-US" sz="12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847197" y="6357506"/>
            <a:ext cx="415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137" name="Straight Arrow Connector 136"/>
          <p:cNvCxnSpPr/>
          <p:nvPr/>
        </p:nvCxnSpPr>
        <p:spPr>
          <a:xfrm flipH="1">
            <a:off x="6069227" y="6577426"/>
            <a:ext cx="7054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782454" y="4643634"/>
            <a:ext cx="366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768062" y="4678674"/>
            <a:ext cx="0" cy="176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4071090" y="4671330"/>
            <a:ext cx="2705754" cy="7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4079799" y="6576337"/>
            <a:ext cx="121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4079799" y="6211184"/>
            <a:ext cx="0" cy="365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lowchart: Decision 149"/>
          <p:cNvSpPr/>
          <p:nvPr/>
        </p:nvSpPr>
        <p:spPr>
          <a:xfrm>
            <a:off x="7127661" y="936608"/>
            <a:ext cx="1828804" cy="15404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Revisions requested by NURail?</a:t>
            </a:r>
            <a:endParaRPr lang="en-US" sz="1200" b="1" dirty="0"/>
          </a:p>
        </p:txBody>
      </p:sp>
      <p:cxnSp>
        <p:nvCxnSpPr>
          <p:cNvPr id="151" name="Straight Connector 150"/>
          <p:cNvCxnSpPr/>
          <p:nvPr/>
        </p:nvCxnSpPr>
        <p:spPr>
          <a:xfrm flipV="1">
            <a:off x="8039976" y="2237926"/>
            <a:ext cx="0" cy="85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8036897" y="525655"/>
            <a:ext cx="0" cy="85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999295" y="525625"/>
            <a:ext cx="415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sp>
        <p:nvSpPr>
          <p:cNvPr id="154" name="TextBox 153"/>
          <p:cNvSpPr txBox="1"/>
          <p:nvPr/>
        </p:nvSpPr>
        <p:spPr>
          <a:xfrm>
            <a:off x="8976154" y="1424481"/>
            <a:ext cx="366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sp>
        <p:nvSpPr>
          <p:cNvPr id="157" name="Flowchart: Terminator 156"/>
          <p:cNvSpPr/>
          <p:nvPr/>
        </p:nvSpPr>
        <p:spPr>
          <a:xfrm>
            <a:off x="10032404" y="1251768"/>
            <a:ext cx="2098017" cy="910412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Final </a:t>
            </a:r>
            <a:r>
              <a:rPr lang="en-US" sz="1200" b="1" dirty="0" smtClean="0"/>
              <a:t>report </a:t>
            </a:r>
            <a:r>
              <a:rPr lang="en-US" sz="1200" b="1" dirty="0" smtClean="0"/>
              <a:t>posted to NURail website and report distributed to TRB and other US DOT repositories</a:t>
            </a:r>
            <a:endParaRPr lang="en-US" sz="1200" b="1" dirty="0"/>
          </a:p>
        </p:txBody>
      </p:sp>
      <p:sp>
        <p:nvSpPr>
          <p:cNvPr id="158" name="Flowchart: Terminator 157"/>
          <p:cNvSpPr/>
          <p:nvPr/>
        </p:nvSpPr>
        <p:spPr>
          <a:xfrm>
            <a:off x="1707575" y="229191"/>
            <a:ext cx="2098017" cy="910412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Process begins with PI’s project concept</a:t>
            </a:r>
            <a:endParaRPr lang="en-US" sz="1200" b="1" dirty="0"/>
          </a:p>
        </p:txBody>
      </p:sp>
      <p:sp>
        <p:nvSpPr>
          <p:cNvPr id="159" name="Flowchart: Process 158"/>
          <p:cNvSpPr/>
          <p:nvPr/>
        </p:nvSpPr>
        <p:spPr>
          <a:xfrm>
            <a:off x="10156844" y="79873"/>
            <a:ext cx="1845277" cy="8567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PI makes revisions to </a:t>
            </a:r>
            <a:r>
              <a:rPr lang="en-US" sz="1200" b="1" dirty="0" smtClean="0"/>
              <a:t>draft </a:t>
            </a:r>
            <a:r>
              <a:rPr lang="en-US" sz="1200" b="1" dirty="0" smtClean="0"/>
              <a:t>of the final </a:t>
            </a:r>
            <a:r>
              <a:rPr lang="en-US" sz="1200" b="1" dirty="0" smtClean="0"/>
              <a:t>report</a:t>
            </a:r>
            <a:endParaRPr lang="en-US" sz="1200" b="1" dirty="0"/>
          </a:p>
        </p:txBody>
      </p:sp>
      <p:cxnSp>
        <p:nvCxnSpPr>
          <p:cNvPr id="166" name="Straight Arrow Connector 165"/>
          <p:cNvCxnSpPr>
            <a:stCxn id="159" idx="2"/>
            <a:endCxn id="157" idx="0"/>
          </p:cNvCxnSpPr>
          <p:nvPr/>
        </p:nvCxnSpPr>
        <p:spPr>
          <a:xfrm>
            <a:off x="11079483" y="936608"/>
            <a:ext cx="1930" cy="315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V="1">
            <a:off x="8030850" y="524420"/>
            <a:ext cx="2091382" cy="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195129" y="4811806"/>
            <a:ext cx="16469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Projects extended from one grant to another are required to submit an interim report by the end of first grant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5220099" y="5625113"/>
            <a:ext cx="123266" cy="2931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9282083" y="2868668"/>
            <a:ext cx="179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PI submits </a:t>
            </a:r>
            <a:r>
              <a:rPr lang="en-US" sz="1100" dirty="0" smtClean="0">
                <a:solidFill>
                  <a:srgbClr val="FF0000"/>
                </a:solidFill>
              </a:rPr>
              <a:t>draft </a:t>
            </a:r>
            <a:r>
              <a:rPr lang="en-US" sz="1100" dirty="0" smtClean="0">
                <a:solidFill>
                  <a:srgbClr val="FF0000"/>
                </a:solidFill>
              </a:rPr>
              <a:t>within 60 days after project end date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78" name="Straight Arrow Connector 177"/>
          <p:cNvCxnSpPr>
            <a:stCxn id="177" idx="1"/>
          </p:cNvCxnSpPr>
          <p:nvPr/>
        </p:nvCxnSpPr>
        <p:spPr>
          <a:xfrm flipH="1">
            <a:off x="9029701" y="3084112"/>
            <a:ext cx="252382" cy="84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023721" y="2001755"/>
            <a:ext cx="16469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NURail reviews will be completed within 15 days  after receipt of </a:t>
            </a:r>
            <a:r>
              <a:rPr lang="en-US" sz="1100" dirty="0" smtClean="0">
                <a:solidFill>
                  <a:srgbClr val="FF0000"/>
                </a:solidFill>
              </a:rPr>
              <a:t>draft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 flipV="1">
            <a:off x="7534275" y="2337485"/>
            <a:ext cx="257175" cy="897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689115" y="50807"/>
            <a:ext cx="2347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PI will complete edits within 30 days after receiving revision request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87" name="Straight Arrow Connector 186"/>
          <p:cNvCxnSpPr/>
          <p:nvPr/>
        </p:nvCxnSpPr>
        <p:spPr>
          <a:xfrm>
            <a:off x="9744075" y="333375"/>
            <a:ext cx="378157" cy="381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9825661" y="2362001"/>
            <a:ext cx="2033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RPC responsible for posting and distributing </a:t>
            </a:r>
            <a:r>
              <a:rPr lang="en-US" sz="1100" dirty="0" smtClean="0">
                <a:solidFill>
                  <a:srgbClr val="FF0000"/>
                </a:solidFill>
              </a:rPr>
              <a:t>report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94" name="Straight Arrow Connector 193"/>
          <p:cNvCxnSpPr/>
          <p:nvPr/>
        </p:nvCxnSpPr>
        <p:spPr>
          <a:xfrm flipV="1">
            <a:off x="10601325" y="2212312"/>
            <a:ext cx="336429" cy="1700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288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Illinois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Gress, Timothy A</dc:creator>
  <cp:lastModifiedBy>Timothy Gress</cp:lastModifiedBy>
  <cp:revision>31</cp:revision>
  <dcterms:created xsi:type="dcterms:W3CDTF">2015-06-17T15:40:29Z</dcterms:created>
  <dcterms:modified xsi:type="dcterms:W3CDTF">2015-06-23T01:57:55Z</dcterms:modified>
</cp:coreProperties>
</file>